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7559675" cy="10439400"/>
  <p:notesSz cx="6669088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D2C0"/>
    <a:srgbClr val="B5CBE5"/>
    <a:srgbClr val="D2DEEF"/>
    <a:srgbClr val="2B5377"/>
    <a:srgbClr val="37649D"/>
    <a:srgbClr val="7AA1D0"/>
    <a:srgbClr val="F0E8E0"/>
    <a:srgbClr val="B8853D"/>
    <a:srgbClr val="297C5D"/>
    <a:srgbClr val="429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Светлый стиль 1 — акцент 1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  <a:fill>
          <a:solidFill>
            <a:schemeClr val="accent1">
              <a:alpha val="20000"/>
            </a:schemeClr>
          </a:solidFill>
        </a:fill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3066" y="66"/>
      </p:cViewPr>
      <p:guideLst>
        <p:guide orient="horz" pos="328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87FCB-A8FB-4884-8FC8-9455BE455545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28838" y="1233488"/>
            <a:ext cx="241141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751388"/>
            <a:ext cx="5335588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7C0BB-64CE-4996-BDD9-D9CC3F7C6E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64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7C0BB-64CE-4996-BDD9-D9CC3F7C6E61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7C0BB-64CE-4996-BDD9-D9CC3F7C6E61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7C0BB-64CE-4996-BDD9-D9CC3F7C6E6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15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6EADA-4487-456D-B0A8-67098FA3FC16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74302" y="70254"/>
            <a:ext cx="7436526" cy="635622"/>
          </a:xfrm>
          <a:prstGeom prst="rect">
            <a:avLst/>
          </a:prstGeom>
          <a:solidFill>
            <a:srgbClr val="376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4302" y="115823"/>
            <a:ext cx="7023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МЕРЫ СОЦИАЛЬНОЙ ПОДДЕРЖКИ УЧАСТНИКАМ СПЕЦИАЛЬНОЙ ВОЕННОЙ ОПЕРАЦИИ И ЧЛЕНАМ ИХ СЕМЕЙ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595650"/>
              </p:ext>
            </p:extLst>
          </p:nvPr>
        </p:nvGraphicFramePr>
        <p:xfrm>
          <a:off x="74302" y="700600"/>
          <a:ext cx="7436526" cy="9622847"/>
        </p:xfrm>
        <a:graphic>
          <a:graphicData uri="http://schemas.openxmlformats.org/drawingml/2006/table">
            <a:tbl>
              <a:tblPr/>
              <a:tblGrid>
                <a:gridCol w="4907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9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497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Получить контактные данные муниципального штаба поддержки семей участников специальной военной операции (далее - СВО), консультацию о порядке получения мер поддержки можно по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тел. 8 800 1 000 001</a:t>
                      </a:r>
                      <a:r>
                        <a:rPr lang="ru-RU" sz="10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(Единый контактный центр)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ru-RU" sz="500" b="1" i="0" u="none" strike="noStrike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785" marR="4785" marT="47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2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2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Единовременные денежные выплаты</a:t>
                      </a:r>
                    </a:p>
                  </a:txBody>
                  <a:tcPr marL="4785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Куда обращаться</a:t>
                      </a:r>
                    </a:p>
                  </a:txBody>
                  <a:tcPr marL="4785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4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1. </a:t>
                      </a:r>
                      <a:r>
                        <a:rPr lang="ru-RU" sz="1050" b="1" i="0" u="none" strike="noStrike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1000 </a:t>
                      </a:r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000 руб. - 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единовременная денежная выплата участникам СВО, заключившим контракт о прохождении военной службы в Вооруженных Силах Российской Федерации</a:t>
                      </a:r>
                      <a:endParaRPr lang="ru-RU" sz="105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3069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Выплата производится на основании данных (списков) военного комиссариата</a:t>
                      </a:r>
                    </a:p>
                  </a:txBody>
                  <a:tcPr marL="4785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38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2. 10 000 руб. - 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единовременная денежная выплата семьям участников СВО в связи с рождением ребенка (начиная с 24.02.2022 г.)</a:t>
                      </a:r>
                      <a:endParaRPr lang="ru-RU" sz="105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3069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соцзащиту по месту жительства (месту пребывания) на основании заявления</a:t>
                      </a:r>
                    </a:p>
                  </a:txBody>
                  <a:tcPr marL="4785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38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3. 1 000 000 руб. - 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единовременная выплата членам семей военнослужащих, погибших (умерших) в результате участия в СВО</a:t>
                      </a:r>
                      <a:endParaRPr lang="ru-RU" sz="105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3069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соцзащиту по месту жительства (месту пребывания) на основании заявления</a:t>
                      </a:r>
                    </a:p>
                  </a:txBody>
                  <a:tcPr marL="4785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59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4. Военнослужащему, получившему увечье (ранение, травму, контузию) при исполнении обязанностей военной службы в ходе проведения СВО в следующих размерах:</a:t>
                      </a:r>
                    </a:p>
                  </a:txBody>
                  <a:tcPr marL="43069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соцзащиту по месту жительства (месту пребывания) на основании заявления</a:t>
                      </a:r>
                    </a:p>
                  </a:txBody>
                  <a:tcPr marL="4785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50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•</a:t>
                      </a:r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300 000 руб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. при получении увечья (ранения, травмы, контузии) не повлекшего за собой установление инвалидности;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9207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50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•</a:t>
                      </a:r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400 000 руб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. при получении увечья (ранения, травмы, контузии) повлекшего за собой установление инвалидности 3 группы;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9207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50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•</a:t>
                      </a:r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500 000 руб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. при получении увечья (ранения, травмы, контузии) повлекшего за собой установление инвалидности 2 группы;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9207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950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•</a:t>
                      </a:r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600 000 руб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. при получении увечья (ранения, травмы, контузии) повлекшего за собой установление инвалидности 1 группы.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9207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2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Для детей участников СВО</a:t>
                      </a:r>
                    </a:p>
                  </a:txBody>
                  <a:tcPr marL="4785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Куда обращаться</a:t>
                      </a:r>
                    </a:p>
                  </a:txBody>
                  <a:tcPr marL="4785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92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5. 50 000 руб. - 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единовременная денежная выплата в размере детям участников СВО, зачисленным на обучение по образовательным программам высшего образования (программам </a:t>
                      </a:r>
                      <a:r>
                        <a:rPr lang="ru-RU" sz="1050" b="0" i="0" u="none" strike="noStrike" dirty="0" err="1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бакалавриата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программам </a:t>
                      </a:r>
                      <a:r>
                        <a:rPr lang="ru-RU" sz="1050" b="0" i="0" u="none" strike="noStrike" dirty="0" err="1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специалитета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).</a:t>
                      </a:r>
                      <a:endParaRPr lang="ru-RU" sz="105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3069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Министерство образования Иркутской области на основании заявления</a:t>
                      </a:r>
                    </a:p>
                  </a:txBody>
                  <a:tcPr marL="4785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98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6. Обеспечение </a:t>
                      </a:r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детей, пасынков, падчериц 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участников СВО, обучающихся в</a:t>
                      </a:r>
                      <a:r>
                        <a:rPr lang="ru-RU" sz="1050" b="0" i="0" u="none" strike="noStrike" baseline="0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образовательных организациях (школах, </a:t>
                      </a:r>
                      <a:r>
                        <a:rPr lang="ru-RU" sz="1050" b="0" i="0" u="none" strike="noStrike" baseline="0" dirty="0" err="1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ССУЗах</a:t>
                      </a:r>
                      <a:r>
                        <a:rPr lang="ru-RU" sz="1050" b="0" i="0" u="none" strike="noStrike" baseline="0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1 раз в день бесплатным питанием</a:t>
                      </a:r>
                      <a:endParaRPr lang="ru-RU" sz="1050" b="0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3069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соцзащиту по месту жительства (месту пребывания) на основании заявления, в образовательную организацию, а также портал </a:t>
                      </a:r>
                      <a:r>
                        <a:rPr lang="ru-RU" sz="1050" b="0" i="0" u="none" strike="noStrike" dirty="0" err="1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Госуслуги</a:t>
                      </a:r>
                      <a:endParaRPr lang="ru-RU" sz="1050" b="0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785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345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7. Направление во внеочередном порядке 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детей граждан, по достижении ими 1,5 лет </a:t>
                      </a:r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дошкольные образовательные организации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подведомственные органам местного самоуправления муниципальных образований Иркутской области.</a:t>
                      </a:r>
                      <a:endParaRPr lang="ru-RU" sz="105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3069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муниципальный штаб поддержки семей участников СВО, а также организации, подведомственные органам местного самоуправления</a:t>
                      </a:r>
                    </a:p>
                  </a:txBody>
                  <a:tcPr marL="4785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345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8. Освобождение от платы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взимаемой за присмотр и уход за ребенком </a:t>
                      </a:r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дошкольных образовательных организациях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подведомственных органам местного самоуправления муниципальных образований Иркутской области.</a:t>
                      </a:r>
                      <a:endParaRPr lang="ru-RU" sz="105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3069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7914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9. Предоставление внеочередного права на перевод ребенка 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другую, наиболее приближенную к месту жительства семьи гражданина дошкольную образовательную организацию, общеобразовательную организацию, подведомственную органам местного самоуправления муниципальных образований Иркутской области.</a:t>
                      </a:r>
                      <a:endParaRPr lang="ru-RU" sz="105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3069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6345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10. Предоставление внеочередного права на перевод ребенка в другую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наиболее приближенную к месту жительства семьи гражданина государственную </a:t>
                      </a:r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общеобразовательную организацию 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Иркутской области.</a:t>
                      </a:r>
                      <a:endParaRPr lang="ru-RU" sz="105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3069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971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11. Предоставление новогодних подарков детям участников СВО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и приглашение детей граждан для участия в новогодних театрализованных представлениях. </a:t>
                      </a:r>
                      <a:endParaRPr lang="ru-RU" sz="105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3069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7059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12. Организация бесплатного дополнительного образования детей 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(кружки, секции и иные подобные занятия) в государственных образовательных организациях Иркутской области и в муниципальных образовательных организациях. </a:t>
                      </a:r>
                      <a:endParaRPr lang="ru-RU" sz="105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3069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По номеру телефона, указанного в АИС «Навигатор дополнительного образования</a:t>
                      </a:r>
                    </a:p>
                  </a:txBody>
                  <a:tcPr marL="4785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2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детей в Иркутской области»</a:t>
                      </a:r>
                    </a:p>
                  </a:txBody>
                  <a:tcPr marL="4785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62745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13. Организация и обеспечение отдыха и оздоровления детей, пасынков, падчериц  участников СВО</a:t>
                      </a:r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в возрасте от 4 до 18 лет</a:t>
                      </a:r>
                      <a:endParaRPr lang="ru-RU" sz="105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3069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учреждение социального обслуживания населения Иркутской области по месту жительства (месту пребывания)</a:t>
                      </a:r>
                    </a:p>
                  </a:txBody>
                  <a:tcPr marL="4785" marR="4785" marT="47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03745"/>
              </p:ext>
            </p:extLst>
          </p:nvPr>
        </p:nvGraphicFramePr>
        <p:xfrm>
          <a:off x="72198" y="0"/>
          <a:ext cx="7421216" cy="9805840"/>
        </p:xfrm>
        <a:graphic>
          <a:graphicData uri="http://schemas.openxmlformats.org/drawingml/2006/table">
            <a:tbl>
              <a:tblPr/>
              <a:tblGrid>
                <a:gridCol w="5037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4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025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endParaRPr lang="ru-RU" sz="300" b="1" i="0" u="none" strike="noStrik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 rtl="0" fontAlgn="ctr">
                        <a:lnSpc>
                          <a:spcPct val="95000"/>
                        </a:lnSpc>
                      </a:pPr>
                      <a:endParaRPr lang="ru-RU" sz="300" b="1" i="0" u="none" strike="noStrik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Иные меры социальной поддержки для семей участников специальной военной операции (далее - СВО)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Куда обращаться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707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14. Направление в организации социального обслуживания 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членов семей участников СВО, признанных нуждающимися в социальном обслуживании в стационарной форме.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учреждение социального обслуживания населения Иркутской области по месту жительства (КЦСОН или УСЗСОН)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707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15. Содействие в оформлении социальных и иных выплат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мер социальной поддержки, на получение которых имеют право члены семей участников СВО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408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16. Денежная компенсация 30% расходов на оплату жилого помещения и коммунальных услуг (для многодетных семей участников СВО с низким доходом).</a:t>
                      </a: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680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17. Организация профессионального обучения 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и дополнительного профессионального образования членов семей участников СВО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Центры занятости населения по месту жительства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362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18. Содействие в трудоустройстве 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зарегистрированных в целях поиска подходящей работы и в качестве безработных членов семей участников СВО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50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19. Организация 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консультирования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членов семей участников СВО 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по юридическим вопросам</a:t>
                      </a:r>
                      <a:endParaRPr lang="ru-RU" sz="1000" b="0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Государственное юридическое бюро по Иркутской области, а также Центр сопровождения семей участников СВО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914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20. Организация оказания 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психологической помощи 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членам семей участников СВО</a:t>
                      </a: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Центр сопровождения семей участников СВО, а также учреждение социального обслуживания населения Иркутской области по месту жительства 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797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21. Предоставление гражданам и членам их семей, признанным нуждающимися в социальном обслуживании, социальной услуги по индивидуальному 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сопровождению в медицинские организации.</a:t>
                      </a:r>
                      <a:endParaRPr lang="ru-RU" sz="1000" b="0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государственные медицинские организации Иркутской области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680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22. Внеочередное оказание первичной медико-санитарной медицинской помощи 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государственных медицинских организациях Иркутской области. 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707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23. Бесплатное посещение культурных мероприятий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проводимых областными государственными и муниципальными учреждениями культуры Иркутской области.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муниципальный штаб поддержки семей участников СВО, а также организации, подведомственные органам местного самоуправления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6707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24. Бесплатное посещение спортивных и физкультурных мероприятий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проводимых государственными и муниципальными физкультурно-спортивными организациями. 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9563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25. Организация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обеспечения 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ухода за домашними животными 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граждан.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9797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26. Обследование индивидуальных жилых домов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семей участников СВО на предмет соблюдения требований пожарной безопасности и принятия по его итогам решения об установке автономных дымовых пожарных </a:t>
                      </a:r>
                      <a:r>
                        <a:rPr lang="ru-RU" sz="1000" b="0" i="0" u="none" strike="noStrike" dirty="0" err="1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извещателей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9797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27. Ежегодная денежная выплата членам семей участников СВО, проживающим в жилых помещениях с печным отоплением, на приобретение твердого топлива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Органы местного самоуправления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3447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28. Предоставление участникам СВО и членам их семей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технических средств реабилитации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в соответствии с индивидуальными программами реабилитации или </a:t>
                      </a:r>
                      <a:r>
                        <a:rPr lang="ru-RU" sz="1000" b="0" i="0" u="none" strike="noStrike" dirty="0" err="1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абилитации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инвалидов, не включенных в федеральный перечень. </a:t>
                      </a: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соцзащиту по месту жительства (УСЗН или УСЗСОН)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90187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29. 30.  Предоставление участникам СВО и членам их семей, признанным нуждающимися в социальном обслуживании, социальной услуги 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по оказанию помощи в оформлении индивидуальных программ реабилитации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или </a:t>
                      </a:r>
                      <a:r>
                        <a:rPr lang="ru-RU" sz="1000" b="0" i="0" u="none" strike="noStrike" dirty="0" err="1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абилитации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инвалидов, а также по проведению социально-реабилитационных мероприятий.</a:t>
                      </a: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учреждение социального обслуживания населения Иркутской области по месту жительства (КЦСОН или УСЗСОН)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44787">
                <a:tc>
                  <a:txBody>
                    <a:bodyPr/>
                    <a:lstStyle/>
                    <a:p>
                      <a:pPr algn="l" fontAlgn="b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31. Бесплатное </a:t>
                      </a:r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обеспечение путевками</a:t>
                      </a: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, а также предоставление компенсации части стоимости путевки </a:t>
                      </a:r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на санаторно-курортное лечение</a:t>
                      </a: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 (для участников СВО, имеющих статус ветеранов боевых действий, и членов семей погибших (умерших) ветеранов боевых действий)</a:t>
                      </a:r>
                    </a:p>
                  </a:txBody>
                  <a:tcPr marL="41918" marR="4658" marT="465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В соцзащиту по месту жительства (УСЗН или УСЗСОН)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79930">
                <a:tc>
                  <a:txBody>
                    <a:bodyPr/>
                    <a:lstStyle/>
                    <a:p>
                      <a:pPr algn="l" fontAlgn="b">
                        <a:lnSpc>
                          <a:spcPct val="95000"/>
                        </a:lnSpc>
                      </a:pPr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32. Освобождение</a:t>
                      </a: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 военнослужащих и членов их семей </a:t>
                      </a:r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от начисления пеней</a:t>
                      </a: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 в случае несвоевременного и (или) неполного внесения ими платы за жилое помещение и коммунальные услуги, взноса на капитальный ремонт</a:t>
                      </a:r>
                    </a:p>
                  </a:txBody>
                  <a:tcPr marL="41918" marR="4658" marT="465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В организации, получающие плату за жилое помещение и коммунальные услуги, взносы на капитальный ремонт</a:t>
                      </a:r>
                    </a:p>
                  </a:txBody>
                  <a:tcPr marL="4658" marR="4658" marT="465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724178">
                <a:tc>
                  <a:txBody>
                    <a:bodyPr/>
                    <a:lstStyle/>
                    <a:p>
                      <a:pPr algn="l" fontAlgn="ctr">
                        <a:lnSpc>
                          <a:spcPct val="95000"/>
                        </a:lnSpc>
                      </a:pPr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33. Освобождение от уплаты арендной платы</a:t>
                      </a: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 и неприменения штрафов, процентов за пользование чужими денежными средствами или иных мер ответственности в связи с несоблюдением порядка и сроков внесения арендной платы </a:t>
                      </a:r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по договорам аренды объектов недвижимого имущества</a:t>
                      </a:r>
                      <a:endParaRPr lang="ru-RU" sz="1000" b="0" i="0" u="none" strike="noStrike" dirty="0">
                        <a:solidFill>
                          <a:srgbClr val="1F4E7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В уполномоченный исполнительный орган государственной власти Иркутской области, а также учреждения, выступающие арендодателями по договорам аренды</a:t>
                      </a:r>
                      <a:endParaRPr lang="ru-RU" sz="1000" b="0" i="0" u="none" strike="noStrike" dirty="0">
                        <a:solidFill>
                          <a:srgbClr val="1F4E78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 fontAlgn="b">
                        <a:lnSpc>
                          <a:spcPct val="95000"/>
                        </a:lnSpc>
                      </a:pPr>
                      <a:endParaRPr lang="ru-RU" sz="1000" b="0" i="0" u="none" strike="noStrike" dirty="0">
                        <a:solidFill>
                          <a:srgbClr val="1F4E7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658" marR="4658" marT="465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52423">
                <a:tc>
                  <a:txBody>
                    <a:bodyPr/>
                    <a:lstStyle/>
                    <a:p>
                      <a:pPr algn="l" fontAlgn="b">
                        <a:lnSpc>
                          <a:spcPct val="95000"/>
                        </a:lnSpc>
                      </a:pPr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34. Предоставление ипотечного жилищного кредита с процентной ставкой, пониженной на три процентных пункта</a:t>
                      </a: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 (для участников СВО, имеющих статус ветеранов боевых действий (инвалидов боевых действий), и членов семей погибших (умерших) ветеранов боевых действий)</a:t>
                      </a:r>
                    </a:p>
                  </a:txBody>
                  <a:tcPr marL="41918" marR="4658" marT="465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В министерство строительства Иркутской области</a:t>
                      </a:r>
                    </a:p>
                    <a:p>
                      <a:pPr algn="ctr" fontAlgn="b">
                        <a:lnSpc>
                          <a:spcPct val="95000"/>
                        </a:lnSpc>
                      </a:pPr>
                      <a:endParaRPr lang="ru-RU" sz="1000" b="0" i="0" u="none" strike="noStrike" dirty="0">
                        <a:solidFill>
                          <a:srgbClr val="1F4E7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4658" marR="4658" marT="465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50219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35. Преимущественное право на 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обеспечение жилыми помещениями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лиц из числа 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детей-сирот и детей, оставшихся без попечения родителей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принимавших участие в СВО</a:t>
                      </a: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Органы опеки и попечительства 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575604">
                <a:tc>
                  <a:txBody>
                    <a:bodyPr/>
                    <a:lstStyle/>
                    <a:p>
                      <a:pPr algn="l" fontAlgn="b">
                        <a:lnSpc>
                          <a:spcPct val="95000"/>
                        </a:lnSpc>
                      </a:pPr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36. Предоставление социальной выплаты</a:t>
                      </a: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 на приобретение жилого помещения лицам из числа </a:t>
                      </a:r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детей-сирот и детей, оставшихся без попечения родителей</a:t>
                      </a: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, принимающим (принимавшим) участие в СВО, либо гражданам являющимся супругой участника СВО</a:t>
                      </a:r>
                    </a:p>
                    <a:p>
                      <a:pPr algn="l" fontAlgn="b">
                        <a:lnSpc>
                          <a:spcPct val="95000"/>
                        </a:lnSpc>
                      </a:pPr>
                      <a:endParaRPr lang="ru-RU" sz="1000" b="0" i="0" u="none" strike="noStrike" dirty="0">
                        <a:solidFill>
                          <a:srgbClr val="1F4E7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1918" marR="4658" marT="4658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Органы опеки и попечительства 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748368"/>
              </p:ext>
            </p:extLst>
          </p:nvPr>
        </p:nvGraphicFramePr>
        <p:xfrm>
          <a:off x="72198" y="9860942"/>
          <a:ext cx="7349019" cy="462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8750">
                  <a:extLst>
                    <a:ext uri="{9D8B030D-6E8A-4147-A177-3AD203B41FA5}">
                      <a16:colId xmlns:a16="http://schemas.microsoft.com/office/drawing/2014/main" val="1134435744"/>
                    </a:ext>
                  </a:extLst>
                </a:gridCol>
                <a:gridCol w="2360269">
                  <a:extLst>
                    <a:ext uri="{9D8B030D-6E8A-4147-A177-3AD203B41FA5}">
                      <a16:colId xmlns:a16="http://schemas.microsoft.com/office/drawing/2014/main" val="1799244261"/>
                    </a:ext>
                  </a:extLst>
                </a:gridCol>
              </a:tblGrid>
              <a:tr h="462501">
                <a:tc>
                  <a:txBody>
                    <a:bodyPr/>
                    <a:lstStyle/>
                    <a:p>
                      <a:r>
                        <a:rPr lang="ru-RU" sz="10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37. Обеспечение бесплатным питанием граждан, поступающих на военную службу по контракту через пункт отбора граждан на военную службу по контракту Иркутской области</a:t>
                      </a:r>
                      <a:endParaRPr lang="ru-RU" sz="10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ru-RU" sz="10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Пункт отбора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2802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317359"/>
              </p:ext>
            </p:extLst>
          </p:nvPr>
        </p:nvGraphicFramePr>
        <p:xfrm>
          <a:off x="119269" y="134492"/>
          <a:ext cx="7262191" cy="3738625"/>
        </p:xfrm>
        <a:graphic>
          <a:graphicData uri="http://schemas.openxmlformats.org/drawingml/2006/table">
            <a:tbl>
              <a:tblPr/>
              <a:tblGrid>
                <a:gridCol w="4929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337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endParaRPr lang="ru-RU" sz="300" b="1" i="0" u="none" strike="noStrik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 rtl="0" fontAlgn="ctr">
                        <a:lnSpc>
                          <a:spcPct val="95000"/>
                        </a:lnSpc>
                      </a:pPr>
                      <a:endParaRPr lang="ru-RU" sz="300" b="1" i="0" u="none" strike="noStrik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Иные меры социальной поддержки для семей участников специальной военной операции (далее - СВО)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Куда обращаться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380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38. Единовременная социальная выплата участникам СВО, получившим в ходе СВО увечье (ранение, травму, контузию) или заболевание, повлекшее за собой установление инвалидности II или III группы, на полное или частичное погашение обязательств по ипотечному жилищному кредиту (займу).</a:t>
                      </a: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министерство строительства Иркутской области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0908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39. Предоставление земельных участков в собственность бесплатно для индивидуального жилищного строительства, ведения личного подсобного хозяйства в границах населенного пункта на территории Иркутской области военнослужащим, лицам, заключившим контракт о пребывании в добровольческом формировании, содействующем выполнению задач, возложенных на Вооруженные Силы Российской Федерации, и лицам, проходящим (проходившим) службу в войсках национальной гвардии Российской Федерации и имеющим специальные звания полиции, удостоенным звания Героя Российской Федерации или награжденным орденами Российской Федерации за заслуги, проявленные в ходе участия в СВО, и являющимся ветеранами боевых действий, которые на день завершения своего участия в СВО были зарегистрированы по месту жительства либо по месту пребывания (при отсутствии регистрации по месту жительства) на территории Иркутской области, а также членам семей военнослужащих, погибших (умерших) вследствие увечья (ранения, травмы, контузии) или заболевания, полученных ими в ходе участия в СВО, либо родителям (единственному родителю) военнослужащих, погибших (умерших) вследствие увечья (ранения, травмы, контузии) или заболевания, полученных ими в ходе участия в СВО, в случае отсутствия членов семей погибших (умерших) военнослужащих.</a:t>
                      </a:r>
                    </a:p>
                  </a:txBody>
                  <a:tcPr marL="4191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Органы местного самоуправления, министерство имущественных отношений Иркутской области (для жителей</a:t>
                      </a:r>
                    </a:p>
                    <a:p>
                      <a:pPr algn="ctr" rtl="0" fontAlgn="ctr">
                        <a:lnSpc>
                          <a:spcPct val="95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Иркутского района)</a:t>
                      </a:r>
                    </a:p>
                  </a:txBody>
                  <a:tcPr marL="4658" marR="4658" marT="465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0940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879</TotalTime>
  <Pages>0</Pages>
  <Words>1623</Words>
  <Characters>0</Characters>
  <Application>Microsoft Office PowerPoint</Application>
  <DocSecurity>0</DocSecurity>
  <PresentationFormat>Произвольный</PresentationFormat>
  <Lines>0</Lines>
  <Paragraphs>89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CharactersWithSpaces>0</CharactersWithSpaces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Николаева Марина Владимировна</dc:creator>
  <cp:keywords/>
  <dc:description/>
  <cp:lastModifiedBy>ОГБУ "УСЗСОН по Аларскому району"</cp:lastModifiedBy>
  <cp:revision>80</cp:revision>
  <cp:lastPrinted>2023-08-17T02:17:31Z</cp:lastPrinted>
  <dcterms:created xsi:type="dcterms:W3CDTF">2022-11-01T06:11:39Z</dcterms:created>
  <dcterms:modified xsi:type="dcterms:W3CDTF">2025-04-21T03:37:27Z</dcterms:modified>
  <cp:category/>
  <dc:identifier/>
  <cp:contentStatus/>
  <dc:language/>
  <cp:version/>
</cp:coreProperties>
</file>